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9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71" r:id="rId4"/>
    <p:sldId id="275" r:id="rId5"/>
    <p:sldId id="290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5" r:id="rId14"/>
    <p:sldId id="284" r:id="rId15"/>
    <p:sldId id="283" r:id="rId16"/>
    <p:sldId id="287" r:id="rId17"/>
    <p:sldId id="288" r:id="rId18"/>
    <p:sldId id="289" r:id="rId19"/>
    <p:sldId id="286" r:id="rId20"/>
    <p:sldId id="273" r:id="rId21"/>
    <p:sldId id="270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00" autoAdjust="0"/>
  </p:normalViewPr>
  <p:slideViewPr>
    <p:cSldViewPr>
      <p:cViewPr varScale="1">
        <p:scale>
          <a:sx n="128" d="100"/>
          <a:sy n="128" d="100"/>
        </p:scale>
        <p:origin x="-11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7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7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78D102-2501-49D6-A121-D85014C03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0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6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6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1D99F0C-B619-4DC3-8ED5-42B2A6C6D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6802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mtClean="0"/>
              <a:t>Степень автономности</a:t>
            </a:r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107313E-E5AE-43B7-AA10-2FFC92F4EC4C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mtClean="0"/>
              <a:t>интерфейс взаимодействия одной программы с другой</a:t>
            </a:r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0F5D3A3-8969-4ED8-BE6F-1E4D1F533098}" type="slidenum">
              <a:rPr lang="en-US" smtClean="0"/>
              <a:pPr eaLnBrk="1" hangingPunct="1"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67074BC-E054-4AAF-AD96-AD332A789337}" type="slidenum">
              <a:rPr lang="en-US" smtClean="0"/>
              <a:pPr eaLnBrk="1" hangingPunct="1"/>
              <a:t>18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2765B-A728-4E62-8C55-55230BCD1CC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05677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FD145-8B1C-48CC-8FC3-7907BCCE03E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3332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272CD-56DA-4BB9-A687-9EC717D7FA0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99874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665DC-9C2F-4E18-B6B7-4EEE67E49CC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6279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9B4A1-215D-407C-ACC9-07545AC8CA3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27011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243D8-C3E2-464A-936E-667512297E8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30721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D8DFD-1879-4FEF-B3F0-B918013AFEB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7216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FDD16-8E6B-4C37-97F6-264E16C0763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94726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2FB52-47DA-4A90-929C-3D247CECBDF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82368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DFBA2-203D-4268-A502-F3FDA9561E5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723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D5AD7-594D-4B5C-BEF4-2C1F263E949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82694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C7C76-0639-4CDC-9ACC-67F5024F914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0251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204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  <a:cs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2048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  <a:cs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2048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charset="0"/>
              </a:defRPr>
            </a:lvl1pPr>
          </a:lstStyle>
          <a:p>
            <a:pPr>
              <a:defRPr/>
            </a:pPr>
            <a:fld id="{868C6B74-F9E6-4AA5-AC4C-A304988C551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sp>
        <p:nvSpPr>
          <p:cNvPr id="20480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480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nikolay@moroshkin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729538" cy="2120900"/>
          </a:xfrm>
        </p:spPr>
        <p:txBody>
          <a:bodyPr/>
          <a:lstStyle/>
          <a:p>
            <a:pPr algn="r" eaLnBrk="1" hangingPunct="1"/>
            <a:r>
              <a:rPr lang="ru-RU" sz="5700" smtClean="0"/>
              <a:t>Автоматизация торговли</a:t>
            </a:r>
            <a:r>
              <a:rPr lang="ru-RU" sz="4300" smtClean="0"/>
              <a:t/>
            </a:r>
            <a:br>
              <a:rPr lang="ru-RU" sz="4300" smtClean="0"/>
            </a:br>
            <a:r>
              <a:rPr lang="en-US" sz="2000" smtClean="0"/>
              <a:t>[</a:t>
            </a:r>
            <a:r>
              <a:rPr lang="ru-RU" sz="2000" smtClean="0"/>
              <a:t>делаем станок для печати денег</a:t>
            </a:r>
            <a:r>
              <a:rPr lang="en-US" sz="2000" smtClean="0"/>
              <a:t>]</a:t>
            </a:r>
            <a:endParaRPr lang="ru-RU" sz="20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95963" y="6092825"/>
            <a:ext cx="3095625" cy="431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z="2400" i="1" smtClean="0">
                <a:solidFill>
                  <a:srgbClr val="898989"/>
                </a:solidFill>
              </a:rPr>
              <a:t>Николай Морошкин</a:t>
            </a:r>
          </a:p>
          <a:p>
            <a:pPr eaLnBrk="1" hangingPunct="1">
              <a:lnSpc>
                <a:spcPct val="90000"/>
              </a:lnSpc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Вариант реализации 2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098D6-E830-42A9-884E-AABC0288A3DC}" type="slidenum">
              <a:rPr lang="ru-RU" altLang="en-US" smtClean="0"/>
              <a:pPr>
                <a:defRPr/>
              </a:pPr>
              <a:t>10</a:t>
            </a:fld>
            <a:endParaRPr lang="ru-RU" altLang="en-US"/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500188"/>
            <a:ext cx="7786687" cy="403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Вариант реализации 3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646F82-79F3-40BA-8209-01B96EE7AB61}" type="slidenum">
              <a:rPr lang="ru-RU" altLang="en-US" smtClean="0"/>
              <a:pPr>
                <a:defRPr/>
              </a:pPr>
              <a:t>11</a:t>
            </a:fld>
            <a:endParaRPr lang="ru-RU" altLang="en-US"/>
          </a:p>
        </p:txBody>
      </p:sp>
      <p:pic>
        <p:nvPicPr>
          <p:cNvPr id="133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428750"/>
            <a:ext cx="6929438" cy="422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Сравнение трех вариантов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3296"/>
                <a:gridCol w="1500198"/>
                <a:gridCol w="1428760"/>
                <a:gridCol w="175734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Затраты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минимум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значительные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Необходимость</a:t>
                      </a:r>
                      <a:r>
                        <a:rPr lang="ru-RU" baseline="0" dirty="0" smtClean="0"/>
                        <a:t> спец. знаний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Личный компьютер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свободен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свободен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Автономность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+++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Вычислительная мощность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r>
                        <a:rPr lang="en-US" dirty="0" smtClean="0"/>
                        <a:t>/-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+++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Надежность связи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r>
                        <a:rPr lang="en-US" dirty="0" smtClean="0"/>
                        <a:t>/-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+/?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+++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Выживаемость</a:t>
                      </a:r>
                      <a:r>
                        <a:rPr lang="ru-RU" baseline="0" dirty="0" smtClean="0"/>
                        <a:t> системы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+++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</a:t>
                      </a:r>
                      <a:r>
                        <a:rPr lang="ru-RU" baseline="0" dirty="0" smtClean="0"/>
                        <a:t> безопасности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базовый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низкий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заданный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Доходность</a:t>
                      </a:r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прямой</a:t>
                      </a:r>
                      <a:r>
                        <a:rPr lang="ru-RU" baseline="0" dirty="0" smtClean="0"/>
                        <a:t> зависимости</a:t>
                      </a:r>
                      <a:r>
                        <a:rPr lang="ru-RU" dirty="0" smtClean="0"/>
                        <a:t> от реализации нет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840D8-9A92-402F-B8BB-779E2BEEA441}" type="slidenum">
              <a:rPr lang="ru-RU" altLang="en-US" smtClean="0"/>
              <a:pPr>
                <a:defRPr/>
              </a:pPr>
              <a:t>12</a:t>
            </a:fld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Психология роботорговли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6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Фактор</a:t>
                      </a:r>
                      <a:endParaRPr lang="ru-R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Присутствие</a:t>
                      </a:r>
                      <a:endParaRPr lang="ru-R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Дисциплина</a:t>
                      </a:r>
                      <a:endParaRPr lang="ru-R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 полном объеме</a:t>
                      </a:r>
                      <a:endParaRPr lang="ru-R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ru-RU" sz="1800" smtClean="0"/>
                        <a:t>Заигрывание</a:t>
                      </a:r>
                      <a:endParaRPr lang="ru-R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нивелируется</a:t>
                      </a:r>
                      <a:endParaRPr lang="ru-R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Страх входа</a:t>
                      </a:r>
                      <a:r>
                        <a:rPr lang="ru-RU" sz="1800" baseline="0" dirty="0" smtClean="0"/>
                        <a:t> в рынок</a:t>
                      </a:r>
                      <a:endParaRPr lang="ru-R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нивелируется</a:t>
                      </a:r>
                      <a:endParaRPr lang="ru-R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Увеличение</a:t>
                      </a:r>
                      <a:r>
                        <a:rPr lang="ru-RU" sz="1800" baseline="0" dirty="0" smtClean="0"/>
                        <a:t> риска позиции</a:t>
                      </a:r>
                      <a:endParaRPr lang="ru-R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частично</a:t>
                      </a:r>
                      <a:endParaRPr lang="ru-R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Раннее взятие прибыли</a:t>
                      </a:r>
                      <a:endParaRPr lang="ru-R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частично</a:t>
                      </a:r>
                      <a:endParaRPr lang="ru-R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Эмоциональность</a:t>
                      </a:r>
                      <a:r>
                        <a:rPr lang="ru-RU" sz="1800" baseline="0" dirty="0" smtClean="0"/>
                        <a:t> торговли</a:t>
                      </a:r>
                      <a:endParaRPr lang="ru-R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значительно меньше</a:t>
                      </a:r>
                      <a:endParaRPr lang="ru-R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«Стратегическая» психология</a:t>
                      </a:r>
                      <a:endParaRPr lang="ru-R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 полном объеме</a:t>
                      </a:r>
                      <a:endParaRPr lang="ru-RU" sz="1800" dirty="0"/>
                    </a:p>
                  </a:txBody>
                  <a:tcPr marT="45725" marB="45725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D9497-E088-4AF3-B08F-2A9E775E1237}" type="slidenum">
              <a:rPr lang="ru-RU" altLang="en-US" smtClean="0"/>
              <a:pPr>
                <a:defRPr/>
              </a:pPr>
              <a:t>13</a:t>
            </a:fld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Эффективность: человек </a:t>
            </a:r>
            <a:r>
              <a:rPr lang="en-US" smtClean="0"/>
              <a:t>vs </a:t>
            </a:r>
            <a:r>
              <a:rPr lang="ru-RU" smtClean="0"/>
              <a:t>робот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00063" y="1600200"/>
          <a:ext cx="8143875" cy="741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50"/>
                <a:gridCol w="2214563"/>
                <a:gridCol w="2214562"/>
              </a:tblGrid>
              <a:tr h="370682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Человек</a:t>
                      </a:r>
                      <a:endParaRPr lang="ru-RU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Робот</a:t>
                      </a:r>
                      <a:endParaRPr lang="ru-RU" sz="1800" dirty="0"/>
                    </a:p>
                  </a:txBody>
                  <a:tcPr marL="91439" marR="91439" marT="45700" marB="45700"/>
                </a:tc>
              </a:tr>
              <a:tr h="37068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Доходность, годовых</a:t>
                      </a:r>
                      <a:endParaRPr lang="ru-RU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1000%</a:t>
                      </a:r>
                      <a:endParaRPr lang="ru-RU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500%</a:t>
                      </a:r>
                      <a:endParaRPr lang="ru-RU" sz="1800" dirty="0"/>
                    </a:p>
                  </a:txBody>
                  <a:tcPr marL="91439" marR="91439" marT="45700" marB="45700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DEBBD4-BB8B-4BC2-8D8F-25C8D5B4DE12}" type="slidenum">
              <a:rPr lang="ru-RU" altLang="en-US" smtClean="0"/>
              <a:pPr>
                <a:defRPr/>
              </a:pPr>
              <a:t>14</a:t>
            </a:fld>
            <a:endParaRPr lang="ru-RU" altLang="en-US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63" y="2571750"/>
          <a:ext cx="8143876" cy="313394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714750"/>
                <a:gridCol w="2214563"/>
                <a:gridCol w="2214563"/>
              </a:tblGrid>
              <a:tr h="37076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Затраты</a:t>
                      </a:r>
                      <a:r>
                        <a:rPr lang="ru-RU" sz="1800" baseline="0" dirty="0" smtClean="0"/>
                        <a:t> времени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 часа в день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30 минут в неделю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</a:tr>
              <a:tr h="37076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Эмоциональное влияние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максимально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сдержано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</a:tr>
              <a:tr h="37076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Вероятность</a:t>
                      </a:r>
                      <a:r>
                        <a:rPr lang="ru-RU" sz="1800" baseline="0" dirty="0" smtClean="0"/>
                        <a:t> ошибки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высокая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минимальная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</a:tr>
              <a:tr h="37076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Точность</a:t>
                      </a:r>
                      <a:r>
                        <a:rPr lang="ru-RU" sz="1800" baseline="0" dirty="0" smtClean="0"/>
                        <a:t> выполнения ТС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приемлемая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абсолютная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</a:tr>
              <a:tr h="37076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Надежность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отсутствует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высокая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</a:tr>
              <a:tr h="63995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Необходимость дополнительных</a:t>
                      </a:r>
                      <a:r>
                        <a:rPr lang="ru-RU" sz="1800" baseline="0" dirty="0" smtClean="0"/>
                        <a:t> финансовых затрат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нет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да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</a:tr>
              <a:tr h="63995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Необходимость получения</a:t>
                      </a:r>
                      <a:r>
                        <a:rPr lang="ru-RU" sz="1800" baseline="0" dirty="0" smtClean="0"/>
                        <a:t> новых знаний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нет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частично</a:t>
                      </a:r>
                      <a:endParaRPr lang="ru-RU" sz="1800" dirty="0"/>
                    </a:p>
                  </a:txBody>
                  <a:tcPr marL="91439" marR="91439" marT="45711" marB="45711"/>
                </a:tc>
              </a:tr>
            </a:tbl>
          </a:graphicData>
        </a:graphic>
      </p:graphicFrame>
      <p:sp>
        <p:nvSpPr>
          <p:cNvPr id="16436" name="TextBox 6"/>
          <p:cNvSpPr txBox="1">
            <a:spLocks noChangeArrowheads="1"/>
          </p:cNvSpPr>
          <p:nvPr/>
        </p:nvSpPr>
        <p:spPr bwMode="auto">
          <a:xfrm>
            <a:off x="6140450" y="5857875"/>
            <a:ext cx="25273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ru-RU" sz="1600" i="1"/>
              <a:t>* вымышленный пример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Примерный план создания АТС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500188"/>
            <a:ext cx="8229600" cy="4530725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Разработка торговой стратегии;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Всеобъемлющая письменная формализация стратегии;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Алгоритмизация стратегии с последующем программированием;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Тестирование (оптимизация и анализ результатов - по желанию);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Выбор варианта реализации АТС;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Разработка и тестирование модулей АТС;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Внедрение торговой стратегии;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Опытная эксплуатация;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Реальная эксплуатация.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ru-RU" dirty="0" smtClean="0"/>
          </a:p>
          <a:p>
            <a:pPr marL="514350" indent="-514350">
              <a:buFont typeface="+mj-lt"/>
              <a:buAutoNum type="arabicPeriod"/>
              <a:defRPr/>
            </a:pPr>
            <a:endParaRPr lang="ru-RU" dirty="0" smtClean="0"/>
          </a:p>
          <a:p>
            <a:pPr marL="514350" indent="-514350">
              <a:buFont typeface="+mj-lt"/>
              <a:buAutoNum type="arabicPeriod"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6DA4BB-2B2E-4BB2-9848-B95A2B8D87B3}" type="slidenum">
              <a:rPr lang="ru-RU" altLang="en-US" smtClean="0"/>
              <a:pPr>
                <a:defRPr/>
              </a:pPr>
              <a:t>15</a:t>
            </a:fld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База для разработки АТС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186739" cy="2651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100"/>
                <a:gridCol w="2767004"/>
                <a:gridCol w="2714635"/>
              </a:tblGrid>
              <a:tr h="914181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Средства для технического анализа</a:t>
                      </a:r>
                      <a:endParaRPr lang="ru-RU" sz="1800" dirty="0"/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Средства</a:t>
                      </a:r>
                      <a:r>
                        <a:rPr lang="ru-RU" sz="1800" baseline="0" dirty="0" smtClean="0"/>
                        <a:t> автоматизации и </a:t>
                      </a:r>
                      <a:r>
                        <a:rPr lang="en-US" sz="1800" baseline="0" dirty="0" smtClean="0"/>
                        <a:t>API</a:t>
                      </a:r>
                      <a:r>
                        <a:rPr lang="ru-RU" sz="1800" baseline="0" dirty="0" smtClean="0"/>
                        <a:t> торговых терминалов</a:t>
                      </a:r>
                      <a:endParaRPr lang="ru-RU" sz="1800" dirty="0"/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Языки</a:t>
                      </a:r>
                      <a:r>
                        <a:rPr lang="ru-RU" sz="1800" baseline="0" dirty="0" smtClean="0"/>
                        <a:t> программирования общего назначения</a:t>
                      </a:r>
                      <a:endParaRPr lang="ru-RU" sz="1800" dirty="0"/>
                    </a:p>
                  </a:txBody>
                  <a:tcPr marT="45709" marB="45709"/>
                </a:tc>
              </a:tr>
              <a:tr h="1736944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AmiBroker</a:t>
                      </a:r>
                      <a:endParaRPr lang="ru-RU" sz="1800" dirty="0" smtClean="0"/>
                    </a:p>
                    <a:p>
                      <a:r>
                        <a:rPr lang="en-US" sz="1800" dirty="0" err="1" smtClean="0"/>
                        <a:t>MetaStock</a:t>
                      </a:r>
                      <a:endParaRPr lang="ru-RU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TradeStation</a:t>
                      </a:r>
                      <a:endParaRPr lang="ru-RU" sz="1800" dirty="0" smtClean="0"/>
                    </a:p>
                    <a:p>
                      <a:r>
                        <a:rPr lang="en-US" sz="1800" dirty="0" err="1" smtClean="0"/>
                        <a:t>TSLab</a:t>
                      </a:r>
                      <a:endParaRPr lang="ru-RU" sz="1800" dirty="0" smtClean="0"/>
                    </a:p>
                    <a:p>
                      <a:r>
                        <a:rPr lang="en-US" sz="1800" dirty="0" smtClean="0"/>
                        <a:t>Wealth-Lab</a:t>
                      </a:r>
                      <a:endParaRPr lang="ru-RU" sz="1800" dirty="0" smtClean="0"/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Alfa-Direct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QUIK</a:t>
                      </a:r>
                      <a:endParaRPr lang="ru-RU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NetInvestor</a:t>
                      </a:r>
                      <a:endParaRPr lang="en-US" sz="1800" dirty="0" smtClean="0"/>
                    </a:p>
                    <a:p>
                      <a:r>
                        <a:rPr lang="en-US" sz="1800" dirty="0" err="1" smtClean="0"/>
                        <a:t>SmartTrade</a:t>
                      </a:r>
                      <a:endParaRPr lang="en-US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Transaq</a:t>
                      </a:r>
                      <a:endParaRPr lang="ru-RU" sz="1800" dirty="0" smtClean="0"/>
                    </a:p>
                    <a:p>
                      <a:r>
                        <a:rPr lang="en-US" sz="1800" dirty="0" err="1" smtClean="0"/>
                        <a:t>MetaTrader</a:t>
                      </a:r>
                      <a:endParaRPr lang="en-US" sz="1800" dirty="0" smtClean="0"/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</a:t>
                      </a:r>
                      <a:r>
                        <a:rPr lang="en-US" sz="1800" dirty="0" smtClean="0"/>
                        <a:t>/C++</a:t>
                      </a:r>
                    </a:p>
                    <a:p>
                      <a:r>
                        <a:rPr lang="en-US" sz="1800" dirty="0" smtClean="0"/>
                        <a:t>C#</a:t>
                      </a:r>
                    </a:p>
                    <a:p>
                      <a:r>
                        <a:rPr lang="en-US" sz="1800" dirty="0" smtClean="0"/>
                        <a:t>Delphi/Pascal</a:t>
                      </a:r>
                    </a:p>
                    <a:p>
                      <a:r>
                        <a:rPr lang="en-US" sz="1800" dirty="0" smtClean="0"/>
                        <a:t>Java</a:t>
                      </a:r>
                    </a:p>
                    <a:p>
                      <a:r>
                        <a:rPr lang="en-US" sz="1800" dirty="0" smtClean="0"/>
                        <a:t>VB/VBA</a:t>
                      </a:r>
                      <a:endParaRPr lang="ru-RU" sz="1800" dirty="0" smtClean="0"/>
                    </a:p>
                  </a:txBody>
                  <a:tcPr marT="45709" marB="45709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5352D6-5047-42DB-BE39-ECC4C77D550F}" type="slidenum">
              <a:rPr lang="ru-RU" altLang="en-US" smtClean="0"/>
              <a:pPr>
                <a:defRPr/>
              </a:pPr>
              <a:t>16</a:t>
            </a:fld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Взаимодействие с разработчиком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28625" y="1500188"/>
          <a:ext cx="8229600" cy="448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6570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Заказчик</a:t>
                      </a:r>
                      <a:endParaRPr lang="ru-RU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Исполнитель</a:t>
                      </a:r>
                      <a:endParaRPr lang="ru-RU" sz="1800" dirty="0"/>
                    </a:p>
                  </a:txBody>
                  <a:tcPr marT="45714" marB="45714"/>
                </a:tc>
              </a:tr>
              <a:tr h="639989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Разработка максимально полных технических требований к системе</a:t>
                      </a:r>
                      <a:endParaRPr lang="ru-RU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4" marB="45714"/>
                </a:tc>
              </a:tr>
              <a:tr h="365708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Разработка концепции системы</a:t>
                      </a:r>
                      <a:endParaRPr lang="ru-RU" sz="1800" dirty="0"/>
                    </a:p>
                  </a:txBody>
                  <a:tcPr marT="45714" marB="45714"/>
                </a:tc>
              </a:tr>
              <a:tr h="36570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Утверждение</a:t>
                      </a:r>
                      <a:r>
                        <a:rPr lang="ru-RU" sz="1800" baseline="0" dirty="0" smtClean="0"/>
                        <a:t> подходящего варианта</a:t>
                      </a:r>
                      <a:endParaRPr lang="ru-RU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4" marB="45714"/>
                </a:tc>
              </a:tr>
              <a:tr h="365708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Разработка технического задания</a:t>
                      </a:r>
                      <a:endParaRPr lang="ru-RU" sz="1800" dirty="0"/>
                    </a:p>
                  </a:txBody>
                  <a:tcPr marT="45714" marB="45714"/>
                </a:tc>
              </a:tr>
              <a:tr h="36570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Утверждение технического</a:t>
                      </a:r>
                      <a:r>
                        <a:rPr lang="ru-RU" sz="1800" baseline="0" dirty="0" smtClean="0"/>
                        <a:t> задания</a:t>
                      </a:r>
                      <a:endParaRPr lang="ru-RU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4" marB="45714"/>
                </a:tc>
              </a:tr>
              <a:tr h="91427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Разработка компонентов АТС</a:t>
                      </a:r>
                    </a:p>
                    <a:p>
                      <a:r>
                        <a:rPr lang="ru-RU" sz="1800" dirty="0" smtClean="0"/>
                        <a:t>Разработка</a:t>
                      </a:r>
                      <a:r>
                        <a:rPr lang="ru-RU" sz="1800" baseline="0" dirty="0" smtClean="0"/>
                        <a:t> документации на АТС</a:t>
                      </a:r>
                    </a:p>
                    <a:p>
                      <a:r>
                        <a:rPr lang="ru-RU" sz="1800" baseline="0" dirty="0" smtClean="0"/>
                        <a:t>Развертывание АТС</a:t>
                      </a:r>
                      <a:endParaRPr lang="ru-RU" sz="1800" dirty="0"/>
                    </a:p>
                  </a:txBody>
                  <a:tcPr marT="45714" marB="45714"/>
                </a:tc>
              </a:tr>
              <a:tr h="36570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Приемка и</a:t>
                      </a:r>
                      <a:r>
                        <a:rPr lang="ru-RU" sz="1800" baseline="0" dirty="0" smtClean="0"/>
                        <a:t> опытная эксплуатация</a:t>
                      </a:r>
                      <a:endParaRPr lang="ru-RU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4" marB="45714"/>
                </a:tc>
              </a:tr>
              <a:tr h="365708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Устранение замечаний</a:t>
                      </a:r>
                      <a:endParaRPr lang="ru-RU" sz="1800" dirty="0"/>
                    </a:p>
                  </a:txBody>
                  <a:tcPr marT="45714" marB="45714"/>
                </a:tc>
              </a:tr>
              <a:tr h="36570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Эксплуатация системы</a:t>
                      </a:r>
                      <a:endParaRPr lang="ru-RU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Поддержка системы</a:t>
                      </a:r>
                      <a:endParaRPr lang="ru-RU" sz="1800" dirty="0"/>
                    </a:p>
                  </a:txBody>
                  <a:tcPr marT="45714" marB="45714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AF4BF-DD05-4AD7-85A8-89A9573E591E}" type="slidenum">
              <a:rPr lang="ru-RU" altLang="en-US" smtClean="0"/>
              <a:pPr>
                <a:defRPr/>
              </a:pPr>
              <a:t>17</a:t>
            </a:fld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Рекомендации к ознакомлению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2911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00288"/>
                <a:gridCol w="5829312"/>
              </a:tblGrid>
              <a:tr h="1082278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ГОСТ 34.601-90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Автоматизированные системы. Стадии создания (6 страниц)</a:t>
                      </a:r>
                      <a:endParaRPr lang="ru-RU" sz="2000" dirty="0"/>
                    </a:p>
                  </a:txBody>
                  <a:tcPr/>
                </a:tc>
              </a:tr>
              <a:tr h="1082278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ГОСТ 34.602-89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Техническое задание на создание автоматизированной системы (18 страниц)</a:t>
                      </a:r>
                      <a:endParaRPr lang="ru-RU" sz="2000" dirty="0"/>
                    </a:p>
                  </a:txBody>
                  <a:tcPr/>
                </a:tc>
              </a:tr>
              <a:tr h="1082278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ГОСТ 34.603-92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Виды испытаний автоматизированных систем (7 страниц)</a:t>
                      </a:r>
                      <a:endParaRPr lang="ru-RU" sz="2000" dirty="0"/>
                    </a:p>
                  </a:txBody>
                  <a:tcPr/>
                </a:tc>
              </a:tr>
              <a:tr h="1082278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Видео курс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http://www.intuit.ru/department/itmngt/gost34/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DEC21C-BEBD-4539-AF18-285E265F3F21}" type="slidenum">
              <a:rPr lang="ru-RU" altLang="en-US" smtClean="0"/>
              <a:pPr>
                <a:defRPr/>
              </a:pPr>
              <a:t>18</a:t>
            </a:fld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Заключение</a:t>
            </a:r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Робот не может из убыточной стратегии сделать прибыльную, но может из прибыльной сделать убыточную.</a:t>
            </a:r>
          </a:p>
          <a:p>
            <a:r>
              <a:rPr lang="ru-RU" smtClean="0"/>
              <a:t>Полностью исключите возможность неоднозначного толкования правил торговой стратегии.</a:t>
            </a:r>
          </a:p>
          <a:p>
            <a:r>
              <a:rPr lang="ru-RU" smtClean="0"/>
              <a:t>Используйте стандартные методологии при автоматизации своей стратегии.</a:t>
            </a:r>
          </a:p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C18C5F-1053-4361-8102-BC3E4EEE3A3F}" type="slidenum">
              <a:rPr lang="ru-RU" altLang="en-US" smtClean="0"/>
              <a:pPr>
                <a:defRPr/>
              </a:pPr>
              <a:t>19</a:t>
            </a:fld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51222-D9CA-42BF-839B-76A94F95E75F}" type="slidenum">
              <a:rPr lang="ru-RU" altLang="en-US"/>
              <a:pPr>
                <a:defRPr/>
              </a:pPr>
              <a:t>2</a:t>
            </a:fld>
            <a:endParaRPr lang="ru-RU" alt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Рассматриваемые вопросы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/>
              <a:t>Составные части торгового робота;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Возможные реализации;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Робот и человек;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План создания торгового робота;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Средства реализации;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Взаимодействие с разработчиком.</a:t>
            </a:r>
          </a:p>
          <a:p>
            <a:pPr eaLnBrk="1" hangingPunct="1">
              <a:lnSpc>
                <a:spcPct val="90000"/>
              </a:lnSpc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D1CC7-44AB-4C4C-B15D-B65C3DC87CEF}" type="slidenum">
              <a:rPr lang="ru-RU" altLang="en-US" smtClean="0"/>
              <a:pPr>
                <a:defRPr/>
              </a:pPr>
              <a:t>20</a:t>
            </a:fld>
            <a:endParaRPr lang="ru-RU" altLang="en-US"/>
          </a:p>
        </p:txBody>
      </p:sp>
      <p:sp>
        <p:nvSpPr>
          <p:cNvPr id="5" name="Номер слайда 5"/>
          <p:cNvSpPr txBox="1">
            <a:spLocks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fld id="{DB3DDE37-595E-4816-A1CD-DFFF9B9C4A63}" type="slidenum">
              <a:rPr lang="ru-RU" altLang="en-US" sz="1200">
                <a:latin typeface="+mj-lt"/>
              </a:rPr>
              <a:pPr algn="r">
                <a:defRPr/>
              </a:pPr>
              <a:t>20</a:t>
            </a:fld>
            <a:endParaRPr lang="ru-RU" altLang="en-US" sz="1200">
              <a:latin typeface="+mj-lt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3786188"/>
            <a:ext cx="3714750" cy="774700"/>
          </a:xfrm>
        </p:spPr>
        <p:txBody>
          <a:bodyPr/>
          <a:lstStyle/>
          <a:p>
            <a:pPr eaLnBrk="1" hangingPunct="1"/>
            <a:r>
              <a:rPr lang="ru-RU" smtClean="0"/>
              <a:t>ВОПРОСЫ?</a:t>
            </a:r>
          </a:p>
        </p:txBody>
      </p:sp>
      <p:pic>
        <p:nvPicPr>
          <p:cNvPr id="7" name="Рисунок 6" descr="Johnny5_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714375"/>
            <a:ext cx="3643312" cy="5035550"/>
          </a:xfrm>
          <a:prstGeom prst="rect">
            <a:avLst/>
          </a:prstGeom>
          <a:effectLst>
            <a:outerShdw blurRad="76200" dist="635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55141-D7F5-45E7-8F6D-94270A0F5C03}" type="slidenum">
              <a:rPr lang="ru-RU" altLang="en-US"/>
              <a:pPr>
                <a:defRPr/>
              </a:pPr>
              <a:t>21</a:t>
            </a:fld>
            <a:endParaRPr lang="ru-RU" alt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3786188"/>
            <a:ext cx="8085137" cy="774700"/>
          </a:xfrm>
        </p:spPr>
        <p:txBody>
          <a:bodyPr/>
          <a:lstStyle/>
          <a:p>
            <a:pPr eaLnBrk="1" hangingPunct="1"/>
            <a:r>
              <a:rPr lang="ru-RU" smtClean="0"/>
              <a:t>СПАСИБО ЗА ВНИМАНИЕ!</a:t>
            </a:r>
          </a:p>
        </p:txBody>
      </p:sp>
      <p:sp>
        <p:nvSpPr>
          <p:cNvPr id="24580" name="Прямоугольник 3"/>
          <p:cNvSpPr>
            <a:spLocks noChangeArrowheads="1"/>
          </p:cNvSpPr>
          <p:nvPr/>
        </p:nvSpPr>
        <p:spPr bwMode="auto">
          <a:xfrm>
            <a:off x="785813" y="5357813"/>
            <a:ext cx="4572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e-Mail: </a:t>
            </a:r>
            <a:r>
              <a:rPr lang="en-US">
                <a:hlinkClick r:id="rId2"/>
              </a:rPr>
              <a:t>nikolay@moroshkin.com</a:t>
            </a:r>
            <a:endParaRPr lang="en-US"/>
          </a:p>
          <a:p>
            <a:r>
              <a:rPr lang="en-US"/>
              <a:t>Skype: </a:t>
            </a:r>
            <a:r>
              <a:rPr lang="en-US">
                <a:hlinkClick r:id="rId2"/>
              </a:rPr>
              <a:t>nikolay.moroshkin</a:t>
            </a:r>
            <a:endParaRPr lang="ru-RU">
              <a:hlinkClick r:id="rId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Определения</a:t>
            </a: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/>
              <a:t>Торговая стратегия </a:t>
            </a:r>
            <a:r>
              <a:rPr lang="en-US" sz="2400" smtClean="0"/>
              <a:t>(</a:t>
            </a:r>
            <a:r>
              <a:rPr lang="ru-RU" sz="2400" smtClean="0"/>
              <a:t>ТС) – это набор взаимосвязанных правил и условий открытия, управления и закрытия позиции.</a:t>
            </a:r>
          </a:p>
          <a:p>
            <a:endParaRPr lang="ru-RU" sz="2400" smtClean="0"/>
          </a:p>
          <a:p>
            <a:r>
              <a:rPr lang="ru-RU" sz="2400" smtClean="0"/>
              <a:t>Автоматизированная торговая система (АТС) – совокупность аппаратных и программных средств, реализующих заданную торговую стратегию, включающая в себя средства самоконтроля и обладающая способностью к восстановлению работоспособности после устранения причин остановки.</a:t>
            </a:r>
            <a:endParaRPr lang="en-US" sz="240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4FCACE-CE29-40C0-9D53-D424E87E0C92}" type="slidenum">
              <a:rPr lang="ru-RU" altLang="en-US" smtClean="0"/>
              <a:pPr>
                <a:defRPr/>
              </a:pPr>
              <a:t>3</a:t>
            </a:fld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трелка вниз 15"/>
          <p:cNvSpPr/>
          <p:nvPr/>
        </p:nvSpPr>
        <p:spPr>
          <a:xfrm>
            <a:off x="7143750" y="2786063"/>
            <a:ext cx="285750" cy="2786062"/>
          </a:xfrm>
          <a:prstGeom prst="downArrow">
            <a:avLst>
              <a:gd name="adj1" fmla="val 50000"/>
              <a:gd name="adj2" fmla="val 8672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10800000">
            <a:off x="357188" y="2786063"/>
            <a:ext cx="642937" cy="2786062"/>
          </a:xfrm>
          <a:prstGeom prst="downArrow">
            <a:avLst>
              <a:gd name="adj1" fmla="val 50000"/>
              <a:gd name="adj2" fmla="val 8672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4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Универсальная модель АТС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A3595-D15D-43E7-AB34-1418C3A34F11}" type="slidenum">
              <a:rPr lang="ru-RU" altLang="en-US" smtClean="0"/>
              <a:pPr>
                <a:defRPr/>
              </a:pPr>
              <a:t>4</a:t>
            </a:fld>
            <a:endParaRPr lang="ru-RU" altLang="en-US"/>
          </a:p>
        </p:txBody>
      </p:sp>
      <p:sp>
        <p:nvSpPr>
          <p:cNvPr id="5" name="Rounded Rectangle 4"/>
          <p:cNvSpPr/>
          <p:nvPr/>
        </p:nvSpPr>
        <p:spPr>
          <a:xfrm>
            <a:off x="500034" y="1714488"/>
            <a:ext cx="7000924" cy="500066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Торговая стратегия</a:t>
            </a:r>
            <a:endParaRPr lang="ru-RU" dirty="0"/>
          </a:p>
        </p:txBody>
      </p:sp>
      <p:sp>
        <p:nvSpPr>
          <p:cNvPr id="6" name="Rounded Rectangle 4"/>
          <p:cNvSpPr/>
          <p:nvPr/>
        </p:nvSpPr>
        <p:spPr>
          <a:xfrm>
            <a:off x="928662" y="4357694"/>
            <a:ext cx="6572296" cy="500066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Аппаратно-программная платформа (ОС, железо, сеть)</a:t>
            </a:r>
            <a:endParaRPr lang="ru-RU" dirty="0"/>
          </a:p>
        </p:txBody>
      </p:sp>
      <p:sp>
        <p:nvSpPr>
          <p:cNvPr id="7" name="Rounded Rectangle 6"/>
          <p:cNvSpPr/>
          <p:nvPr/>
        </p:nvSpPr>
        <p:spPr>
          <a:xfrm>
            <a:off x="928662" y="2857496"/>
            <a:ext cx="3500462" cy="714380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Модуль выборки и подготовки стратегической информации</a:t>
            </a:r>
          </a:p>
        </p:txBody>
      </p:sp>
      <p:sp>
        <p:nvSpPr>
          <p:cNvPr id="8" name="Rounded Rectangle 6"/>
          <p:cNvSpPr/>
          <p:nvPr/>
        </p:nvSpPr>
        <p:spPr>
          <a:xfrm>
            <a:off x="4500562" y="2857496"/>
            <a:ext cx="3000396" cy="714380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Модуль исполнения решения</a:t>
            </a:r>
          </a:p>
        </p:txBody>
      </p:sp>
      <p:sp>
        <p:nvSpPr>
          <p:cNvPr id="10" name="Rounded Rectangle 6"/>
          <p:cNvSpPr/>
          <p:nvPr/>
        </p:nvSpPr>
        <p:spPr>
          <a:xfrm>
            <a:off x="928662" y="3643314"/>
            <a:ext cx="3500462" cy="642942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Приемник биржевой</a:t>
            </a:r>
          </a:p>
          <a:p>
            <a:pPr algn="ctr">
              <a:defRPr/>
            </a:pPr>
            <a:r>
              <a:rPr lang="ru-RU" dirty="0"/>
              <a:t>и прочей информации</a:t>
            </a:r>
          </a:p>
        </p:txBody>
      </p:sp>
      <p:sp>
        <p:nvSpPr>
          <p:cNvPr id="11" name="Rounded Rectangle 6"/>
          <p:cNvSpPr/>
          <p:nvPr/>
        </p:nvSpPr>
        <p:spPr>
          <a:xfrm>
            <a:off x="4500562" y="3643314"/>
            <a:ext cx="3000396" cy="642942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Модуль отправки распоряжений </a:t>
            </a:r>
          </a:p>
        </p:txBody>
      </p:sp>
      <p:sp>
        <p:nvSpPr>
          <p:cNvPr id="12" name="Rounded Rectangle 4"/>
          <p:cNvSpPr/>
          <p:nvPr/>
        </p:nvSpPr>
        <p:spPr>
          <a:xfrm>
            <a:off x="500034" y="2285992"/>
            <a:ext cx="7000924" cy="50006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Модуль принятия решения</a:t>
            </a:r>
            <a:endParaRPr lang="ru-RU" dirty="0"/>
          </a:p>
        </p:txBody>
      </p:sp>
      <p:sp>
        <p:nvSpPr>
          <p:cNvPr id="17" name="Rounded Rectangle 6"/>
          <p:cNvSpPr/>
          <p:nvPr/>
        </p:nvSpPr>
        <p:spPr>
          <a:xfrm rot="16200000">
            <a:off x="6536545" y="3321843"/>
            <a:ext cx="2571768" cy="500066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Модуль контроля</a:t>
            </a:r>
          </a:p>
        </p:txBody>
      </p:sp>
      <p:sp>
        <p:nvSpPr>
          <p:cNvPr id="18" name="Rounded Rectangle 6"/>
          <p:cNvSpPr/>
          <p:nvPr/>
        </p:nvSpPr>
        <p:spPr>
          <a:xfrm rot="16200000">
            <a:off x="7108049" y="3321843"/>
            <a:ext cx="2571768" cy="500066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Модуль оповещения</a:t>
            </a:r>
          </a:p>
        </p:txBody>
      </p:sp>
      <p:sp>
        <p:nvSpPr>
          <p:cNvPr id="22" name="Rounded Rectangle 4"/>
          <p:cNvSpPr/>
          <p:nvPr/>
        </p:nvSpPr>
        <p:spPr>
          <a:xfrm>
            <a:off x="928662" y="5143512"/>
            <a:ext cx="6143668" cy="35719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Брокер</a:t>
            </a:r>
            <a:endParaRPr lang="ru-RU" dirty="0"/>
          </a:p>
        </p:txBody>
      </p:sp>
      <p:sp>
        <p:nvSpPr>
          <p:cNvPr id="23" name="Rounded Rectangle 4"/>
          <p:cNvSpPr/>
          <p:nvPr/>
        </p:nvSpPr>
        <p:spPr>
          <a:xfrm>
            <a:off x="500034" y="5572140"/>
            <a:ext cx="7000924" cy="35719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Биржа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8F77C-7927-43C1-A13B-B809ABC114FA}" type="slidenum">
              <a:rPr lang="ru-RU" altLang="en-US" smtClean="0"/>
              <a:pPr>
                <a:defRPr/>
              </a:pPr>
              <a:t>5</a:t>
            </a:fld>
            <a:endParaRPr lang="ru-RU" altLang="en-US"/>
          </a:p>
        </p:txBody>
      </p:sp>
      <p:sp>
        <p:nvSpPr>
          <p:cNvPr id="5" name="Стрелка вниз 4"/>
          <p:cNvSpPr/>
          <p:nvPr/>
        </p:nvSpPr>
        <p:spPr>
          <a:xfrm>
            <a:off x="7143750" y="3571875"/>
            <a:ext cx="285750" cy="2000250"/>
          </a:xfrm>
          <a:prstGeom prst="downArrow">
            <a:avLst>
              <a:gd name="adj1" fmla="val 50000"/>
              <a:gd name="adj2" fmla="val 8672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10800000">
            <a:off x="357188" y="3571875"/>
            <a:ext cx="642937" cy="2000250"/>
          </a:xfrm>
          <a:prstGeom prst="downArrow">
            <a:avLst>
              <a:gd name="adj1" fmla="val 50000"/>
              <a:gd name="adj2" fmla="val 8672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Модель ручной торговли</a:t>
            </a:r>
          </a:p>
        </p:txBody>
      </p:sp>
      <p:sp>
        <p:nvSpPr>
          <p:cNvPr id="9" name="Rounded Rectangle 4"/>
          <p:cNvSpPr/>
          <p:nvPr/>
        </p:nvSpPr>
        <p:spPr>
          <a:xfrm>
            <a:off x="500034" y="1714488"/>
            <a:ext cx="7000924" cy="500066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Торговая стратегия</a:t>
            </a:r>
            <a:endParaRPr lang="ru-RU" dirty="0"/>
          </a:p>
        </p:txBody>
      </p:sp>
      <p:sp>
        <p:nvSpPr>
          <p:cNvPr id="10" name="Rounded Rectangle 4"/>
          <p:cNvSpPr/>
          <p:nvPr/>
        </p:nvSpPr>
        <p:spPr>
          <a:xfrm>
            <a:off x="928662" y="4357694"/>
            <a:ext cx="6572296" cy="500066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Аппаратно-программная платформа (ОС, железо, сеть)</a:t>
            </a:r>
            <a:endParaRPr lang="ru-RU" dirty="0"/>
          </a:p>
        </p:txBody>
      </p:sp>
      <p:sp>
        <p:nvSpPr>
          <p:cNvPr id="13" name="Rounded Rectangle 6"/>
          <p:cNvSpPr/>
          <p:nvPr/>
        </p:nvSpPr>
        <p:spPr>
          <a:xfrm>
            <a:off x="928662" y="3643314"/>
            <a:ext cx="3500462" cy="642942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Приемник биржевой</a:t>
            </a:r>
          </a:p>
          <a:p>
            <a:pPr algn="ctr">
              <a:defRPr/>
            </a:pPr>
            <a:r>
              <a:rPr lang="ru-RU" dirty="0"/>
              <a:t>и прочей информации</a:t>
            </a:r>
          </a:p>
        </p:txBody>
      </p:sp>
      <p:sp>
        <p:nvSpPr>
          <p:cNvPr id="14" name="Rounded Rectangle 6"/>
          <p:cNvSpPr/>
          <p:nvPr/>
        </p:nvSpPr>
        <p:spPr>
          <a:xfrm>
            <a:off x="4500562" y="3643314"/>
            <a:ext cx="3000396" cy="642942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Модуль отправки распоряжений </a:t>
            </a:r>
          </a:p>
        </p:txBody>
      </p:sp>
      <p:sp>
        <p:nvSpPr>
          <p:cNvPr id="18" name="Rounded Rectangle 4"/>
          <p:cNvSpPr/>
          <p:nvPr/>
        </p:nvSpPr>
        <p:spPr>
          <a:xfrm>
            <a:off x="928662" y="5143512"/>
            <a:ext cx="6143668" cy="35719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Брокер</a:t>
            </a:r>
            <a:endParaRPr lang="ru-RU" dirty="0"/>
          </a:p>
        </p:txBody>
      </p:sp>
      <p:sp>
        <p:nvSpPr>
          <p:cNvPr id="19" name="Rounded Rectangle 4"/>
          <p:cNvSpPr/>
          <p:nvPr/>
        </p:nvSpPr>
        <p:spPr>
          <a:xfrm>
            <a:off x="500034" y="5572140"/>
            <a:ext cx="7000924" cy="35719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Биржа</a:t>
            </a:r>
            <a:endParaRPr lang="ru-RU" dirty="0"/>
          </a:p>
        </p:txBody>
      </p:sp>
      <p:sp>
        <p:nvSpPr>
          <p:cNvPr id="20" name="Rounded Rectangle 4"/>
          <p:cNvSpPr/>
          <p:nvPr/>
        </p:nvSpPr>
        <p:spPr>
          <a:xfrm>
            <a:off x="500034" y="2285992"/>
            <a:ext cx="7000924" cy="1285884"/>
          </a:xfrm>
          <a:prstGeom prst="roundRect">
            <a:avLst/>
          </a:prstGeom>
          <a:noFill/>
          <a:ln w="6350">
            <a:solidFill>
              <a:schemeClr val="tx1"/>
            </a:solidFill>
            <a:prstDash val="solid"/>
          </a:ln>
          <a:effectLst>
            <a:outerShdw blurRad="38100" dist="1270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pic>
        <p:nvPicPr>
          <p:cNvPr id="719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0" y="2357438"/>
            <a:ext cx="6953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Модуль принятия решения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ru-RU" dirty="0" smtClean="0"/>
              <a:t>Программный компонент, который в соответствии с торговой стратегией на основании текущей стратегической информации выдает качественные и количественные сигналы по открытию, управлению и закрытию рыночной позиции.</a:t>
            </a:r>
          </a:p>
          <a:p>
            <a:pPr>
              <a:defRPr/>
            </a:pPr>
            <a:r>
              <a:rPr lang="ru-RU" dirty="0" smtClean="0"/>
              <a:t>Может быть реализован как самостоятельная система на отдельной аппаратной платформе, если принятие решения по стратегии требует больших вычислительных мощностей.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B66366-45F7-4A53-9AA1-A8288A606A99}" type="slidenum">
              <a:rPr lang="ru-RU" altLang="en-US" smtClean="0"/>
              <a:pPr>
                <a:defRPr/>
              </a:pPr>
              <a:t>6</a:t>
            </a:fld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Модуль контроля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ru-RU" dirty="0" smtClean="0"/>
              <a:t>Контроль исполнения торговых решений.</a:t>
            </a:r>
          </a:p>
          <a:p>
            <a:pPr>
              <a:defRPr/>
            </a:pPr>
            <a:r>
              <a:rPr lang="ru-RU" dirty="0" smtClean="0"/>
              <a:t>Контроль работоспособности системы в целом (ПО, связь, корректность поступающей информации).</a:t>
            </a:r>
          </a:p>
          <a:p>
            <a:pPr>
              <a:defRPr/>
            </a:pPr>
            <a:r>
              <a:rPr lang="ru-RU" dirty="0" smtClean="0"/>
              <a:t>Принятие решения на устранение последствий сбоя (снятие зависшей заявки, запуск ПО на резервной аппаратной платформе, подключение к другому серверу биржи/брокера).</a:t>
            </a:r>
          </a:p>
          <a:p>
            <a:pPr>
              <a:defRPr/>
            </a:pPr>
            <a:r>
              <a:rPr lang="ru-RU" dirty="0" smtClean="0"/>
              <a:t>Принятие решения на уведомление пользователя при необходимости его вмешательства (при исчерпании собственных средств восстановления).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DFAAE-A508-4DC6-94BE-5463F1796DA7}" type="slidenum">
              <a:rPr lang="ru-RU" altLang="en-US" smtClean="0"/>
              <a:pPr>
                <a:defRPr/>
              </a:pPr>
              <a:t>7</a:t>
            </a:fld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Остальные модули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ru-RU" dirty="0" smtClean="0"/>
              <a:t>Модуль подготовки стратегической информации: преобразование имеющихся сырых данных к виду, требуемому для принятия решения.</a:t>
            </a:r>
          </a:p>
          <a:p>
            <a:pPr>
              <a:defRPr/>
            </a:pPr>
            <a:r>
              <a:rPr lang="ru-RU" dirty="0" smtClean="0"/>
              <a:t>Приема и отправки: программный интерфейс взаимодействия с биржей и другими поставщиками информации.</a:t>
            </a:r>
          </a:p>
          <a:p>
            <a:pPr>
              <a:defRPr/>
            </a:pPr>
            <a:r>
              <a:rPr lang="ru-RU" dirty="0" smtClean="0"/>
              <a:t>Модуль оповещения: программный интерфейс связи с пользователем системы.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34894-F2ED-4AA1-BBFF-6B9736231004}" type="slidenum">
              <a:rPr lang="ru-RU" altLang="en-US" smtClean="0"/>
              <a:pPr>
                <a:defRPr/>
              </a:pPr>
              <a:t>8</a:t>
            </a:fld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Вариант реализации 1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9DE8F2-A036-429C-B6F7-D35341ABA470}" type="slidenum">
              <a:rPr lang="ru-RU" altLang="en-US" smtClean="0"/>
              <a:pPr>
                <a:defRPr/>
              </a:pPr>
              <a:t>9</a:t>
            </a:fld>
            <a:endParaRPr lang="ru-RU" altLang="en-US"/>
          </a:p>
        </p:txBody>
      </p:sp>
      <p:pic>
        <p:nvPicPr>
          <p:cNvPr id="1126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1428750"/>
            <a:ext cx="6858000" cy="413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5727</TotalTime>
  <Words>707</Words>
  <Application>Microsoft Office PowerPoint</Application>
  <PresentationFormat>Экран (4:3)</PresentationFormat>
  <Paragraphs>222</Paragraphs>
  <Slides>21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Garamond</vt:lpstr>
      <vt:lpstr>Wingdings</vt:lpstr>
      <vt:lpstr>Wingdings 2</vt:lpstr>
      <vt:lpstr>Edge</vt:lpstr>
      <vt:lpstr>Автоматизация торговли [делаем станок для печати денег]</vt:lpstr>
      <vt:lpstr>Рассматриваемые вопросы</vt:lpstr>
      <vt:lpstr>Определения</vt:lpstr>
      <vt:lpstr>Универсальная модель АТС</vt:lpstr>
      <vt:lpstr>Модель ручной торговли</vt:lpstr>
      <vt:lpstr>Модуль принятия решения</vt:lpstr>
      <vt:lpstr>Модуль контроля</vt:lpstr>
      <vt:lpstr>Остальные модули</vt:lpstr>
      <vt:lpstr>Вариант реализации 1</vt:lpstr>
      <vt:lpstr>Вариант реализации 2</vt:lpstr>
      <vt:lpstr>Вариант реализации 3</vt:lpstr>
      <vt:lpstr>Сравнение трех вариантов</vt:lpstr>
      <vt:lpstr>Психология роботорговли</vt:lpstr>
      <vt:lpstr>Эффективность: человек vs робот</vt:lpstr>
      <vt:lpstr>Примерный план создания АТС</vt:lpstr>
      <vt:lpstr>База для разработки АТС</vt:lpstr>
      <vt:lpstr>Взаимодействие с разработчиком</vt:lpstr>
      <vt:lpstr>Рекомендации к ознакомлению</vt:lpstr>
      <vt:lpstr>Заключение</vt:lpstr>
      <vt:lpstr>ВОПРОСЫ?</vt:lpstr>
      <vt:lpstr>СПАСИБО ЗА ВНИМАНИЕ!</vt:lpstr>
    </vt:vector>
  </TitlesOfParts>
  <Company>Cloudberry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</dc:title>
  <dc:subject>Автоматизация торговли</dc:subject>
  <dc:creator>Морошкин Н.В.</dc:creator>
  <cp:lastModifiedBy>kly</cp:lastModifiedBy>
  <cp:revision>216</cp:revision>
  <cp:lastPrinted>1601-01-01T00:00:00Z</cp:lastPrinted>
  <dcterms:created xsi:type="dcterms:W3CDTF">2009-01-21T16:07:48Z</dcterms:created>
  <dcterms:modified xsi:type="dcterms:W3CDTF">2013-04-03T12:32:20Z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</Properties>
</file>